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7" r:id="rId2"/>
    <p:sldMasterId id="2147483709" r:id="rId3"/>
    <p:sldMasterId id="2147483745" r:id="rId4"/>
    <p:sldMasterId id="2147483757" r:id="rId5"/>
    <p:sldMasterId id="2147483781" r:id="rId6"/>
    <p:sldMasterId id="2147483868" r:id="rId7"/>
    <p:sldMasterId id="2147483908" r:id="rId8"/>
    <p:sldMasterId id="2147483920" r:id="rId9"/>
    <p:sldMasterId id="2147483932" r:id="rId10"/>
  </p:sldMasterIdLst>
  <p:notesMasterIdLst>
    <p:notesMasterId r:id="rId33"/>
  </p:notesMasterIdLst>
  <p:sldIdLst>
    <p:sldId id="329" r:id="rId11"/>
    <p:sldId id="331" r:id="rId12"/>
    <p:sldId id="338" r:id="rId13"/>
    <p:sldId id="336" r:id="rId14"/>
    <p:sldId id="301" r:id="rId15"/>
    <p:sldId id="299" r:id="rId16"/>
    <p:sldId id="337" r:id="rId17"/>
    <p:sldId id="343" r:id="rId18"/>
    <p:sldId id="303" r:id="rId19"/>
    <p:sldId id="307" r:id="rId20"/>
    <p:sldId id="302" r:id="rId21"/>
    <p:sldId id="328" r:id="rId22"/>
    <p:sldId id="305" r:id="rId23"/>
    <p:sldId id="308" r:id="rId24"/>
    <p:sldId id="311" r:id="rId25"/>
    <p:sldId id="335" r:id="rId26"/>
    <p:sldId id="339" r:id="rId27"/>
    <p:sldId id="315" r:id="rId28"/>
    <p:sldId id="340" r:id="rId29"/>
    <p:sldId id="325" r:id="rId30"/>
    <p:sldId id="341" r:id="rId31"/>
    <p:sldId id="342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99FF99"/>
    <a:srgbClr val="FFFF99"/>
    <a:srgbClr val="66FF99"/>
    <a:srgbClr val="00FF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4" autoAdjust="0"/>
  </p:normalViewPr>
  <p:slideViewPr>
    <p:cSldViewPr>
      <p:cViewPr>
        <p:scale>
          <a:sx n="70" d="100"/>
          <a:sy n="70" d="100"/>
        </p:scale>
        <p:origin x="-1392" y="-4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98464-6256-41E4-8FF0-9ECBB469AF4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78F25-9655-4390-9309-9AC1FDC2F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06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8F25-9655-4390-9309-9AC1FDC2F97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8961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8F25-9655-4390-9309-9AC1FDC2F972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2666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8F25-9655-4390-9309-9AC1FDC2F972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266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8F25-9655-4390-9309-9AC1FDC2F972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896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Made by </a:t>
            </a:r>
            <a:r>
              <a:rPr lang="en-US" dirty="0" err="1"/>
              <a:t>Nguyễn</a:t>
            </a:r>
            <a:r>
              <a:rPr lang="en-US" baseline="0" dirty="0"/>
              <a:t> </a:t>
            </a:r>
            <a:r>
              <a:rPr lang="en-US" baseline="0" dirty="0" err="1"/>
              <a:t>Hoàng</a:t>
            </a:r>
            <a:r>
              <a:rPr lang="en-US" baseline="0" dirty="0"/>
              <a:t> </a:t>
            </a:r>
            <a:r>
              <a:rPr lang="en-US" baseline="0" dirty="0" err="1"/>
              <a:t>Liêm</a:t>
            </a:r>
            <a:r>
              <a:rPr lang="en-US" baseline="0" dirty="0"/>
              <a:t> (7A2)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8F25-9655-4390-9309-9AC1FDC2F9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54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8F25-9655-4390-9309-9AC1FDC2F9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96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8F25-9655-4390-9309-9AC1FDC2F9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96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8F25-9655-4390-9309-9AC1FDC2F97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17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8F25-9655-4390-9309-9AC1FDC2F97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8F25-9655-4390-9309-9AC1FDC2F97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66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8F25-9655-4390-9309-9AC1FDC2F97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66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6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1552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67763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5732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4546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68265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61919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19055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80455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31879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13075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57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8769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103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288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606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517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689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070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505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424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09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347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2408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3185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931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4980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8595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3056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6943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0516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4921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70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337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69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3797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5516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3747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2007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4126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7990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195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9017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03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436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8013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2338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3551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8989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6060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8093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1432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43543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1496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83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8577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37446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65718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49929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8103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73739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76634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7336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6389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45407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148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4033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92907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8921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95659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17646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6439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02914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70922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38971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01370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59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6212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23547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81822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87184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6692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69212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60400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93991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65888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14831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90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7514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92934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96921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8117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22867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04013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52675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12949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57775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38895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107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2296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01310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34652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9959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54455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04578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64844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36169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92093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47386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291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0D3F4-8F9D-4C56-8223-050799B70F72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9C4F-D32D-4A59-B21C-48973330F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328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3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50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77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14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09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80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38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57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861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0.xml"/><Relationship Id="rId5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9.xml"/><Relationship Id="rId5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5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6.xml"/><Relationship Id="rId5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6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7.xml"/><Relationship Id="rId5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7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1.xml"/><Relationship Id="rId5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8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7297" y="2133600"/>
            <a:ext cx="1781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787" y="9906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Cho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2819400"/>
            <a:ext cx="900566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28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-3083" y="0"/>
            <a:ext cx="9144000" cy="5794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KIỂM TRA </a:t>
            </a:r>
            <a:r>
              <a:rPr lang="vi-VN" sz="3200" b="1" kern="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BÀI CŨ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63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3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777783" y="457200"/>
            <a:ext cx="3588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3579" y="1143000"/>
            <a:ext cx="81732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i="1" dirty="0">
                <a:solidFill>
                  <a:srgbClr val="0000FF"/>
                </a:solidFill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609600" y="2286000"/>
            <a:ext cx="1600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lấp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609600" y="3250048"/>
            <a:ext cx="134657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nho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2025839" y="4112157"/>
            <a:ext cx="15871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nhối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4600189" y="2285999"/>
            <a:ext cx="141961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thâm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6248400" y="3200400"/>
            <a:ext cx="1828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="1" kern="0" noProof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hếch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6366217" y="4044326"/>
            <a:ext cx="990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ách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409700" y="2819400"/>
            <a:ext cx="1371600" cy="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524000" y="3810000"/>
            <a:ext cx="1371600" cy="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8756" y="4648200"/>
            <a:ext cx="1371600" cy="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867400" y="2818519"/>
            <a:ext cx="1371600" cy="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724400" y="3733800"/>
            <a:ext cx="1371600" cy="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724400" y="4608999"/>
            <a:ext cx="1371600" cy="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725397" y="228600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ló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46661" y="3250048"/>
            <a:ext cx="1177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5314" y="4112157"/>
            <a:ext cx="1454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hức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86212" y="2285998"/>
            <a:ext cx="1454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24400" y="3200399"/>
            <a:ext cx="1454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chênh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76800" y="4044326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37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4" grpId="0"/>
      <p:bldP spid="25" grpId="0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33400" y="4572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8200" y="1066800"/>
            <a:ext cx="3280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SGK/42</a:t>
            </a:r>
            <a:endParaRPr lang="en-US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19050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hả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gâu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gâu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2703" y="5324310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FF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phỏng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b="1" dirty="0">
                <a:solidFill>
                  <a:srgbClr val="0000FF"/>
                </a:solidFill>
                <a:latin typeface="Arial" charset="0"/>
                <a:cs typeface="Arial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057400" y="3200400"/>
            <a:ext cx="5638800" cy="12192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hả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gâu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gâu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428409" y="4495800"/>
            <a:ext cx="762000" cy="7620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1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45498" y="457200"/>
            <a:ext cx="4185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2: SGK/42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299" y="974645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6200" y="2133838"/>
            <a:ext cx="8915400" cy="4571762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95299" y="2286000"/>
            <a:ext cx="3545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nhí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li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hí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299" y="3896617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nhô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phập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phồng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bềnh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2819400"/>
            <a:ext cx="86187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6600FF"/>
                </a:solidFill>
                <a:latin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2800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khuôn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dáng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8484" y="4419719"/>
            <a:ext cx="85302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6600FF"/>
                </a:solidFill>
                <a:latin typeface="Arial" charset="0"/>
                <a:cs typeface="Arial" charset="0"/>
                <a:sym typeface="Wingdings" pitchFamily="2" charset="2"/>
              </a:rPr>
              <a:t> </a:t>
            </a:r>
            <a:r>
              <a:rPr lang="vi-VN" sz="28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Lặp </a:t>
            </a:r>
            <a:r>
              <a:rPr lang="vi-VN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lại phụ âm đầu và vần </a:t>
            </a:r>
            <a:r>
              <a:rPr lang="vi-VN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ấp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rạng thái vận động khi lên khi xuống, gồ ghề không bằng phẳng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6200" y="5700230"/>
            <a:ext cx="8915400" cy="100537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722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3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22566" y="457200"/>
            <a:ext cx="3588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7200" y="98042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Xét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ví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dụ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 SGK/42: 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sz="28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6009" y="3352800"/>
            <a:ext cx="35148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thẳm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ầm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ầm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ầm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ào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11000" y="3929390"/>
            <a:ext cx="4423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Sắc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2566" y="2372380"/>
            <a:ext cx="2021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endParaRPr lang="en-US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29556" y="2315230"/>
            <a:ext cx="4042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6600FF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en-US" sz="3200" b="1" dirty="0" smtClean="0">
                <a:solidFill>
                  <a:srgbClr val="6600FF"/>
                </a:solidFill>
                <a:latin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2800" b="1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800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8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52400" y="5638800"/>
            <a:ext cx="8763000" cy="1143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3550545" y="3429000"/>
            <a:ext cx="453676" cy="1524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6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  <p:bldP spid="2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860448" y="457200"/>
            <a:ext cx="3423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8533" y="1297131"/>
            <a:ext cx="82682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mủ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tai,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râu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ria,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khuôn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dẻo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4506" y="2971800"/>
            <a:ext cx="83963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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8533" y="4419600"/>
            <a:ext cx="81158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600" b="1" i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6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3478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Elbow Connector 6"/>
          <p:cNvCxnSpPr/>
          <p:nvPr/>
        </p:nvCxnSpPr>
        <p:spPr>
          <a:xfrm flipV="1">
            <a:off x="-5987" y="1371602"/>
            <a:ext cx="1569177" cy="152399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547774" y="1066800"/>
            <a:ext cx="1828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TỪ ĐƠN</a:t>
            </a:r>
          </a:p>
        </p:txBody>
      </p:sp>
      <p:cxnSp>
        <p:nvCxnSpPr>
          <p:cNvPr id="17" name="Elbow Connector 16"/>
          <p:cNvCxnSpPr/>
          <p:nvPr/>
        </p:nvCxnSpPr>
        <p:spPr>
          <a:xfrm>
            <a:off x="274867" y="3181213"/>
            <a:ext cx="1249133" cy="100978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1547774" y="3686106"/>
            <a:ext cx="1981200" cy="78200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TỪ PHỨC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528974" y="4099260"/>
            <a:ext cx="5497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062375" y="3248025"/>
            <a:ext cx="16328" cy="1885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062375" y="3252019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065814" y="5121074"/>
            <a:ext cx="529046" cy="10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4519575" y="2781259"/>
            <a:ext cx="1365068" cy="90484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594860" y="4943475"/>
            <a:ext cx="1593668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Straight Arrow Connector 37"/>
          <p:cNvCxnSpPr>
            <a:stCxn id="33" idx="3"/>
            <a:endCxn id="39" idx="1"/>
          </p:cNvCxnSpPr>
          <p:nvPr/>
        </p:nvCxnSpPr>
        <p:spPr>
          <a:xfrm flipV="1">
            <a:off x="5884643" y="2454846"/>
            <a:ext cx="604331" cy="778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488974" y="2057400"/>
            <a:ext cx="2197826" cy="7948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 PHỤ</a:t>
            </a:r>
          </a:p>
        </p:txBody>
      </p:sp>
      <p:cxnSp>
        <p:nvCxnSpPr>
          <p:cNvPr id="41" name="Straight Arrow Connector 40"/>
          <p:cNvCxnSpPr>
            <a:stCxn id="33" idx="3"/>
            <a:endCxn id="43" idx="1"/>
          </p:cNvCxnSpPr>
          <p:nvPr/>
        </p:nvCxnSpPr>
        <p:spPr>
          <a:xfrm>
            <a:off x="5884643" y="3233683"/>
            <a:ext cx="604331" cy="388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488974" y="3276600"/>
            <a:ext cx="2197826" cy="69158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 LẬP</a:t>
            </a:r>
          </a:p>
        </p:txBody>
      </p:sp>
      <p:cxnSp>
        <p:nvCxnSpPr>
          <p:cNvPr id="51" name="Straight Arrow Connector 50"/>
          <p:cNvCxnSpPr>
            <a:endCxn id="55" idx="1"/>
          </p:cNvCxnSpPr>
          <p:nvPr/>
        </p:nvCxnSpPr>
        <p:spPr>
          <a:xfrm flipV="1">
            <a:off x="6199598" y="4710255"/>
            <a:ext cx="528316" cy="4212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56" idx="1"/>
          </p:cNvCxnSpPr>
          <p:nvPr/>
        </p:nvCxnSpPr>
        <p:spPr>
          <a:xfrm>
            <a:off x="6206645" y="5126313"/>
            <a:ext cx="555015" cy="651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6727914" y="4267199"/>
            <a:ext cx="1958886" cy="88611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 TOÀN BỘ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6761660" y="5306356"/>
            <a:ext cx="2001339" cy="94204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 BỘ PHẬN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39190" y="2514600"/>
            <a:ext cx="1524000" cy="7620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FF00"/>
                </a:solidFill>
              </a:rPr>
              <a:t>CẤU TẠO TỪ</a:t>
            </a:r>
          </a:p>
        </p:txBody>
      </p:sp>
    </p:spTree>
    <p:extLst>
      <p:ext uri="{BB962C8B-B14F-4D97-AF65-F5344CB8AC3E}">
        <p14:creationId xmlns:p14="http://schemas.microsoft.com/office/powerpoint/2010/main" val="374639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33" grpId="0" animBg="1"/>
      <p:bldP spid="34" grpId="0" animBg="1"/>
      <p:bldP spid="39" grpId="0" animBg="1"/>
      <p:bldP spid="43" grpId="0" animBg="1"/>
      <p:bldP spid="55" grpId="0" animBg="1"/>
      <p:bldP spid="5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09600" y="7620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600200"/>
            <a:ext cx="83884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vi-VN" altLang="en-US" sz="3600" b="1" dirty="0">
                <a:latin typeface="Times New Roman" pitchFamily="18" charset="0"/>
                <a:cs typeface="Times New Roman" pitchFamily="18" charset="0"/>
              </a:rPr>
              <a:t> sau</a:t>
            </a:r>
            <a:r>
              <a:rPr lang="vi-VN" alt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(HS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altLang="en-US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36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b="1" u="sng" dirty="0" smtClean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. Cho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9522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3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588458" y="4572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0022" y="1103531"/>
            <a:ext cx="83884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alt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3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con.</a:t>
            </a:r>
          </a:p>
          <a:p>
            <a:endParaRPr lang="en-US" alt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phào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trút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gánh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90600" y="2429591"/>
            <a:ext cx="2743200" cy="6858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hẹ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67200" y="2429591"/>
            <a:ext cx="2743200" cy="6858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hẹ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nhõm</a:t>
            </a: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264858" y="3886200"/>
            <a:ext cx="322154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48376" y="5486400"/>
            <a:ext cx="322154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393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3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60944E-7 L 0.175 0.129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64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60944E-7 L -0.40834 0.3623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17" y="18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28362" y="2209800"/>
            <a:ext cx="82872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a.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Mọi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người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đều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căm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phẫn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hành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động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			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tên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phản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bội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362" y="4267200"/>
            <a:ext cx="82872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b.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Bức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tranh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nó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vẽ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nguệch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ngoạc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72526" y="1143000"/>
            <a:ext cx="2743200" cy="6858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ấu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xí</a:t>
            </a: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72000" y="1143000"/>
            <a:ext cx="2743200" cy="6858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ấu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533400" y="3395814"/>
            <a:ext cx="2743200" cy="143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03008" y="5486400"/>
            <a:ext cx="2743200" cy="143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88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3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59556E-6 L -0.43333 0.249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67" y="124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59556E-6 L -0.05903 0.5497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1" y="274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28362" y="2209800"/>
            <a:ext cx="8287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a.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Chiếc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lọ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rơi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xuống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đất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vỡ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362" y="3810000"/>
            <a:ext cx="82872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b.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Giặc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đến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dân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làng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		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mỗi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người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ngả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72526" y="1143000"/>
            <a:ext cx="2743200" cy="6858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tành</a:t>
            </a: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72000" y="1143000"/>
            <a:ext cx="2743200" cy="6858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6096000" y="2743200"/>
            <a:ext cx="2743200" cy="143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00600" y="4419600"/>
            <a:ext cx="2743200" cy="143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32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3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59556E-6 L 0.56597 0.149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99" y="74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59556E-6 L 0.03333 0.3942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19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7297" y="2133600"/>
            <a:ext cx="1781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787" y="9906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phau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rờn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tít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>
            <a:spAutoFit/>
          </a:bodyPr>
          <a:lstStyle/>
          <a:p>
            <a:pPr algn="ctr"/>
            <a:r>
              <a:rPr lang="en-US" sz="3200" b="1" kern="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KIỂM TRA </a:t>
            </a:r>
            <a:r>
              <a:rPr lang="vi-VN" sz="3200" b="1" kern="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BÀI CŨ</a:t>
            </a:r>
            <a:endParaRPr lang="en-US" sz="3200" b="1" kern="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708385"/>
              </p:ext>
            </p:extLst>
          </p:nvPr>
        </p:nvGraphicFramePr>
        <p:xfrm>
          <a:off x="1447800" y="2590800"/>
          <a:ext cx="3810000" cy="3124200"/>
        </p:xfrm>
        <a:graphic>
          <a:graphicData uri="http://schemas.openxmlformats.org/drawingml/2006/table">
            <a:tbl>
              <a:tblPr/>
              <a:tblGrid>
                <a:gridCol w="381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4700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3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ghép</a:t>
                      </a:r>
                      <a:endParaRPr kumimoji="0" lang="en-US" sz="37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7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chính</a:t>
                      </a:r>
                      <a:r>
                        <a:rPr kumimoji="0" lang="en-US" sz="3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7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phụ</a:t>
                      </a:r>
                      <a:r>
                        <a:rPr kumimoji="0" lang="en-US" sz="3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541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trắng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phau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xanh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rờn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xa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tít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7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7049"/>
              </p:ext>
            </p:extLst>
          </p:nvPr>
        </p:nvGraphicFramePr>
        <p:xfrm>
          <a:off x="5257800" y="2590800"/>
          <a:ext cx="3810000" cy="3124200"/>
        </p:xfrm>
        <a:graphic>
          <a:graphicData uri="http://schemas.openxmlformats.org/drawingml/2006/table">
            <a:tbl>
              <a:tblPr/>
              <a:tblGrid>
                <a:gridCol w="381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4700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3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ghép</a:t>
                      </a:r>
                      <a:endParaRPr kumimoji="0" lang="en-US" sz="37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7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đẳng</a:t>
                      </a:r>
                      <a:r>
                        <a:rPr kumimoji="0" lang="en-US" sz="3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7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lập</a:t>
                      </a:r>
                      <a:endParaRPr kumimoji="0" lang="en-US" sz="37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541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bàn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ghế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bút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thước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vui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tươi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36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3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0"/>
            <a:ext cx="9144000" cy="711200"/>
          </a:xfrm>
          <a:prstGeom prst="rect">
            <a:avLst/>
          </a:prstGeom>
          <a:solidFill>
            <a:srgbClr val="0070C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</a:rPr>
              <a:t>Hướng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</a:rPr>
              <a:t>dẫn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</a:rPr>
              <a:t>học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</a:rPr>
              <a:t>tập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-881" y="711200"/>
            <a:ext cx="9144000" cy="634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</a:rPr>
              <a:t>- </a:t>
            </a:r>
            <a:r>
              <a:rPr lang="en-US" sz="2700" b="1" u="sng" dirty="0" err="1">
                <a:solidFill>
                  <a:srgbClr val="FF0000"/>
                </a:solidFill>
                <a:latin typeface="Times New Roman" pitchFamily="18" charset="0"/>
              </a:rPr>
              <a:t>Đối</a:t>
            </a:r>
            <a:r>
              <a:rPr lang="en-US" sz="27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u="sng" dirty="0" err="1">
                <a:solidFill>
                  <a:srgbClr val="FF0000"/>
                </a:solidFill>
                <a:latin typeface="Times New Roman" pitchFamily="18" charset="0"/>
              </a:rPr>
              <a:t>với</a:t>
            </a:r>
            <a:r>
              <a:rPr lang="en-US" sz="27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27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u="sng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r>
              <a:rPr lang="en-US" sz="27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u="sng" dirty="0" err="1">
                <a:solidFill>
                  <a:srgbClr val="FF0000"/>
                </a:solidFill>
                <a:latin typeface="Times New Roman" pitchFamily="18" charset="0"/>
              </a:rPr>
              <a:t>tiết</a:t>
            </a:r>
            <a:r>
              <a:rPr lang="en-US" sz="27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u="sng" dirty="0" err="1">
                <a:solidFill>
                  <a:srgbClr val="FF0000"/>
                </a:solidFill>
                <a:latin typeface="Times New Roman" pitchFamily="18" charset="0"/>
              </a:rPr>
              <a:t>này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sz="2700" dirty="0">
                <a:latin typeface="Times New Roman" pitchFamily="18" charset="0"/>
              </a:rPr>
              <a:t>    + </a:t>
            </a:r>
            <a:r>
              <a:rPr lang="en-US" sz="2700" dirty="0" err="1">
                <a:latin typeface="Times New Roman" pitchFamily="18" charset="0"/>
              </a:rPr>
              <a:t>Học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thuộc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các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ghi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nhớ</a:t>
            </a:r>
            <a:r>
              <a:rPr lang="en-US" sz="2700" dirty="0">
                <a:latin typeface="Times New Roman" pitchFamily="18" charset="0"/>
              </a:rPr>
              <a:t> SGK/42.</a:t>
            </a:r>
          </a:p>
          <a:p>
            <a:pPr eaLnBrk="1" hangingPunct="1">
              <a:spcBef>
                <a:spcPct val="50000"/>
              </a:spcBef>
            </a:pPr>
            <a:r>
              <a:rPr lang="en-US" sz="2700" dirty="0">
                <a:latin typeface="Times New Roman" pitchFamily="18" charset="0"/>
              </a:rPr>
              <a:t>    + </a:t>
            </a:r>
            <a:r>
              <a:rPr lang="en-US" sz="2700" dirty="0" err="1">
                <a:latin typeface="Times New Roman" pitchFamily="18" charset="0"/>
              </a:rPr>
              <a:t>Làm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bài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tập</a:t>
            </a:r>
            <a:r>
              <a:rPr lang="en-US" sz="2700" dirty="0">
                <a:latin typeface="Times New Roman" pitchFamily="18" charset="0"/>
              </a:rPr>
              <a:t> 3.4(</a:t>
            </a:r>
            <a:r>
              <a:rPr lang="en-US" sz="2700" dirty="0" err="1">
                <a:latin typeface="Times New Roman" pitchFamily="18" charset="0"/>
              </a:rPr>
              <a:t>còn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lại</a:t>
            </a:r>
            <a:r>
              <a:rPr lang="en-US" sz="2700" dirty="0">
                <a:latin typeface="Times New Roman" pitchFamily="18" charset="0"/>
              </a:rPr>
              <a:t>), </a:t>
            </a:r>
            <a:r>
              <a:rPr lang="en-US" sz="2700" dirty="0" err="1">
                <a:latin typeface="Times New Roman" pitchFamily="18" charset="0"/>
              </a:rPr>
              <a:t>bài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tập</a:t>
            </a:r>
            <a:r>
              <a:rPr lang="en-US" sz="2700" dirty="0">
                <a:latin typeface="Times New Roman" pitchFamily="18" charset="0"/>
              </a:rPr>
              <a:t> 6 SGK/43.</a:t>
            </a:r>
          </a:p>
          <a:p>
            <a:pPr eaLnBrk="1" hangingPunct="1">
              <a:spcBef>
                <a:spcPct val="50000"/>
              </a:spcBef>
            </a:pPr>
            <a:r>
              <a:rPr lang="en-US" sz="2700" dirty="0">
                <a:latin typeface="Times New Roman" pitchFamily="18" charset="0"/>
              </a:rPr>
              <a:t>    + </a:t>
            </a:r>
            <a:r>
              <a:rPr lang="en-US" sz="2700" dirty="0" err="1">
                <a:latin typeface="Times New Roman" pitchFamily="18" charset="0"/>
              </a:rPr>
              <a:t>Viết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đoạn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văn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ngắn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miêu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tả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b="1" dirty="0">
                <a:latin typeface="Times New Roman" pitchFamily="18" charset="0"/>
              </a:rPr>
              <a:t>“</a:t>
            </a:r>
            <a:r>
              <a:rPr lang="en-US" sz="2700" b="1" i="1" dirty="0" err="1">
                <a:latin typeface="Times New Roman" pitchFamily="18" charset="0"/>
              </a:rPr>
              <a:t>Cánh</a:t>
            </a:r>
            <a:r>
              <a:rPr lang="en-US" sz="2700" b="1" i="1" dirty="0">
                <a:latin typeface="Times New Roman" pitchFamily="18" charset="0"/>
              </a:rPr>
              <a:t> </a:t>
            </a:r>
            <a:r>
              <a:rPr lang="en-US" sz="2700" b="1" i="1" dirty="0" err="1">
                <a:latin typeface="Times New Roman" pitchFamily="18" charset="0"/>
              </a:rPr>
              <a:t>đồng</a:t>
            </a:r>
            <a:r>
              <a:rPr lang="en-US" sz="2700" b="1" i="1" dirty="0">
                <a:latin typeface="Times New Roman" pitchFamily="18" charset="0"/>
              </a:rPr>
              <a:t> </a:t>
            </a:r>
            <a:r>
              <a:rPr lang="en-US" sz="2700" b="1" i="1" dirty="0" err="1">
                <a:latin typeface="Times New Roman" pitchFamily="18" charset="0"/>
              </a:rPr>
              <a:t>lúa</a:t>
            </a:r>
            <a:r>
              <a:rPr lang="en-US" sz="2700" b="1" i="1" dirty="0">
                <a:latin typeface="Times New Roman" pitchFamily="18" charset="0"/>
              </a:rPr>
              <a:t>” 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có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sử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dụng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ít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nhất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ba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từ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láy</a:t>
            </a:r>
            <a:r>
              <a:rPr lang="en-US" sz="2700" dirty="0"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</a:rPr>
              <a:t>- </a:t>
            </a:r>
            <a:r>
              <a:rPr lang="en-US" sz="2700" b="1" u="sng" dirty="0" err="1">
                <a:solidFill>
                  <a:srgbClr val="FF0000"/>
                </a:solidFill>
                <a:latin typeface="Times New Roman" pitchFamily="18" charset="0"/>
              </a:rPr>
              <a:t>Đối</a:t>
            </a:r>
            <a:r>
              <a:rPr lang="en-US" sz="27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u="sng" dirty="0" err="1">
                <a:solidFill>
                  <a:srgbClr val="FF0000"/>
                </a:solidFill>
                <a:latin typeface="Times New Roman" pitchFamily="18" charset="0"/>
              </a:rPr>
              <a:t>với</a:t>
            </a:r>
            <a:r>
              <a:rPr lang="en-US" sz="27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27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u="sng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r>
              <a:rPr lang="en-US" sz="27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u="sng" dirty="0" err="1">
                <a:solidFill>
                  <a:srgbClr val="FF0000"/>
                </a:solidFill>
                <a:latin typeface="Times New Roman" pitchFamily="18" charset="0"/>
              </a:rPr>
              <a:t>tiết</a:t>
            </a:r>
            <a:r>
              <a:rPr lang="en-US" sz="27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u="sng" dirty="0" err="1">
                <a:solidFill>
                  <a:srgbClr val="FF0000"/>
                </a:solidFill>
                <a:latin typeface="Times New Roman" pitchFamily="18" charset="0"/>
              </a:rPr>
              <a:t>tiếp</a:t>
            </a:r>
            <a:r>
              <a:rPr lang="en-US" sz="27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u="sng" dirty="0" err="1">
                <a:solidFill>
                  <a:srgbClr val="FF0000"/>
                </a:solidFill>
                <a:latin typeface="Times New Roman" pitchFamily="18" charset="0"/>
              </a:rPr>
              <a:t>theo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2700" dirty="0" err="1">
                <a:latin typeface="Times New Roman" pitchFamily="18" charset="0"/>
              </a:rPr>
              <a:t>Chuẩn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bị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bài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b="1" i="1" dirty="0" smtClean="0">
                <a:latin typeface="Times New Roman" pitchFamily="18" charset="0"/>
              </a:rPr>
              <a:t>“</a:t>
            </a:r>
            <a:r>
              <a:rPr lang="en-US" sz="2700" b="1" i="1" dirty="0" err="1" smtClean="0">
                <a:latin typeface="Times New Roman" pitchFamily="18" charset="0"/>
              </a:rPr>
              <a:t>Đại</a:t>
            </a:r>
            <a:r>
              <a:rPr lang="en-US" sz="2700" b="1" i="1" dirty="0" smtClean="0">
                <a:latin typeface="Times New Roman" pitchFamily="18" charset="0"/>
              </a:rPr>
              <a:t> </a:t>
            </a:r>
            <a:r>
              <a:rPr lang="en-US" sz="2700" b="1" i="1" dirty="0" err="1">
                <a:latin typeface="Times New Roman" pitchFamily="18" charset="0"/>
              </a:rPr>
              <a:t>từ</a:t>
            </a:r>
            <a:r>
              <a:rPr lang="en-US" sz="2700" b="1" i="1" dirty="0">
                <a:latin typeface="Times New Roman" pitchFamily="18" charset="0"/>
              </a:rPr>
              <a:t>” </a:t>
            </a:r>
            <a:r>
              <a:rPr lang="en-US" sz="2700" dirty="0">
                <a:latin typeface="Times New Roman" pitchFamily="18" charset="0"/>
              </a:rPr>
              <a:t>. </a:t>
            </a:r>
            <a:r>
              <a:rPr lang="en-US" sz="2700" dirty="0" err="1">
                <a:latin typeface="Times New Roman" pitchFamily="18" charset="0"/>
              </a:rPr>
              <a:t>Yêu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cầu</a:t>
            </a:r>
            <a:r>
              <a:rPr lang="en-US" sz="2700" dirty="0">
                <a:latin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sz="2700" dirty="0">
                <a:latin typeface="Times New Roman" pitchFamily="18" charset="0"/>
              </a:rPr>
              <a:t>    + </a:t>
            </a:r>
            <a:r>
              <a:rPr lang="en-US" sz="2700" dirty="0" err="1">
                <a:latin typeface="Times New Roman" pitchFamily="18" charset="0"/>
              </a:rPr>
              <a:t>Đọc</a:t>
            </a:r>
            <a:r>
              <a:rPr lang="en-US" sz="2700" dirty="0">
                <a:latin typeface="Times New Roman" pitchFamily="18" charset="0"/>
              </a:rPr>
              <a:t> SGK </a:t>
            </a:r>
            <a:r>
              <a:rPr lang="en-US" sz="2700" dirty="0" err="1">
                <a:latin typeface="Times New Roman" pitchFamily="18" charset="0"/>
              </a:rPr>
              <a:t>và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trả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lời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câu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hỏi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sau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mỗi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ví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dụ</a:t>
            </a:r>
            <a:r>
              <a:rPr lang="en-US" sz="2700" dirty="0"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2700" dirty="0">
                <a:latin typeface="Times New Roman" pitchFamily="18" charset="0"/>
              </a:rPr>
              <a:t>    + </a:t>
            </a:r>
            <a:r>
              <a:rPr lang="en-US" sz="2700" dirty="0" err="1">
                <a:latin typeface="Times New Roman" pitchFamily="18" charset="0"/>
              </a:rPr>
              <a:t>Nhận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diện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đại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từ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trong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các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văn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bản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đã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học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và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trong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cách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xưng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hô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giao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tiếp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hằng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ngày</a:t>
            </a:r>
            <a:r>
              <a:rPr lang="en-US" sz="2700" dirty="0"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2700" dirty="0">
                <a:latin typeface="Times New Roman" pitchFamily="18" charset="0"/>
              </a:rPr>
              <a:t>    + </a:t>
            </a:r>
            <a:r>
              <a:rPr lang="en-US" sz="2700" dirty="0" err="1">
                <a:latin typeface="Times New Roman" pitchFamily="18" charset="0"/>
              </a:rPr>
              <a:t>Xem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trước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phần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luyện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tập</a:t>
            </a:r>
            <a:r>
              <a:rPr lang="en-US" sz="2700" dirty="0">
                <a:latin typeface="Times New Roman" pitchFamily="18" charset="0"/>
              </a:rPr>
              <a:t> SGK/56</a:t>
            </a:r>
            <a:r>
              <a:rPr lang="en-US" sz="2700" dirty="0" smtClean="0">
                <a:latin typeface="Times New Roman" pitchFamily="18" charset="0"/>
              </a:rPr>
              <a:t>, 57</a:t>
            </a:r>
            <a:r>
              <a:rPr lang="en-US" sz="2700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919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85800"/>
            <a:ext cx="76962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 GHI BÀI: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LÁY</a:t>
            </a: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Đăm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đăm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lặp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tiếng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gốc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  <a:p>
            <a:r>
              <a:rPr lang="en-US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Từ</a:t>
            </a:r>
            <a:r>
              <a:rPr lang="en-US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láy</a:t>
            </a:r>
            <a:r>
              <a:rPr lang="en-US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toàn</a:t>
            </a:r>
            <a:r>
              <a:rPr lang="en-US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bộ</a:t>
            </a:r>
            <a:r>
              <a:rPr lang="en-US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Mếu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“m”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Liêu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xiêu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iêu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lang="en-US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Từ</a:t>
            </a:r>
            <a:r>
              <a:rPr lang="en-US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láy</a:t>
            </a:r>
            <a:r>
              <a:rPr lang="en-US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bộ</a:t>
            </a:r>
            <a:r>
              <a:rPr lang="en-US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phận</a:t>
            </a:r>
            <a:r>
              <a:rPr lang="en-US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(SGK/42)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26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85800"/>
            <a:ext cx="76962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itchFamily="18" charset="0"/>
              </a:rPr>
              <a:t>a. 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gâu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phỏng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bềnh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Tạo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nghĩa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nhờ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sự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hòa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phối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âm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thanh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giữa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các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tiếng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(SGK/42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1, 2, 3, 4, 5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5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solidFill>
            <a:srgbClr val="1F497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PHÒNG GIÁO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DỤC Đ</a:t>
            </a:r>
            <a:r>
              <a:rPr lang="vi-VN" sz="28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ÀO 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TẠO </a:t>
            </a:r>
            <a:r>
              <a:rPr lang="vi-VN" sz="2800" b="1" kern="0" noProof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QUẬN GÒ VẤP</a:t>
            </a:r>
            <a:endParaRPr kumimoji="0" lang="en-US" sz="2800" b="1" i="0" u="none" strike="noStrike" kern="0" cap="none" spc="0" normalizeH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 rot="21067396">
            <a:off x="3615548" y="3606398"/>
            <a:ext cx="2350849" cy="400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914400" y="2971800"/>
            <a:ext cx="7239000" cy="189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1700" b="1" dirty="0">
                <a:solidFill>
                  <a:srgbClr val="FFFF00"/>
                </a:solidFill>
              </a:rPr>
              <a:t>TỪ  LÁY</a:t>
            </a:r>
          </a:p>
        </p:txBody>
      </p:sp>
      <p:sp>
        <p:nvSpPr>
          <p:cNvPr id="3" name="Rectangle 2"/>
          <p:cNvSpPr/>
          <p:nvPr/>
        </p:nvSpPr>
        <p:spPr>
          <a:xfrm>
            <a:off x="3108278" y="1524000"/>
            <a:ext cx="24409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Việt</a:t>
            </a:r>
            <a:endParaRPr lang="en-US" alt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5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8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mph" presetSubtype="2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14400" y="914400"/>
            <a:ext cx="335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SGK/41: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0418" y="424190"/>
            <a:ext cx="3223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199" y="4343398"/>
            <a:ext cx="23686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Đăm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08505" y="4343399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29199" y="4495800"/>
            <a:ext cx="3646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FF"/>
                </a:solidFill>
                <a:latin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láy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toàn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bộ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1520" y="1960914"/>
            <a:ext cx="8817113" cy="169668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cắn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đăm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đăm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" name="Oval Callout 1"/>
          <p:cNvSpPr/>
          <p:nvPr/>
        </p:nvSpPr>
        <p:spPr>
          <a:xfrm>
            <a:off x="1107221" y="3733800"/>
            <a:ext cx="7568669" cy="2438401"/>
          </a:xfrm>
          <a:prstGeom prst="wedgeEllipseCallou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đăm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đăm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2808049" y="4439451"/>
            <a:ext cx="381001" cy="76200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2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3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1" grpId="0"/>
      <p:bldP spid="2" grpId="0" animBg="1"/>
      <p:bldP spid="2" grpId="1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533400" y="381000"/>
            <a:ext cx="82239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thẳm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thẳm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0680" y="3875352"/>
            <a:ext cx="3347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0681" y="5292724"/>
            <a:ext cx="4871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59429" y="3858080"/>
            <a:ext cx="54195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/>
                </a:solidFill>
                <a:latin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biến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đổi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phụ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âm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cuối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để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tạo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sự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hài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hòa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âm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thanh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81044" y="5229680"/>
            <a:ext cx="41432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/>
                </a:solidFill>
                <a:latin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biến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đổi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thanh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điệu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để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tạo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sự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hài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hòa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âm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thanh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91572" y="1752600"/>
            <a:ext cx="8622748" cy="178909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run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bần</a:t>
            </a:r>
            <a:r>
              <a:rPr lang="en-US" sz="3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3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thẳm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sưng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mọng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404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14400" y="990599"/>
            <a:ext cx="335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SGK/41: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0418" y="424190"/>
            <a:ext cx="3223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3414" y="4400451"/>
            <a:ext cx="1759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Mếu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3415" y="4944031"/>
            <a:ext cx="1759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Liêu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xiêu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90688" y="4400451"/>
            <a:ext cx="2457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16676" y="4944031"/>
            <a:ext cx="2990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iêu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81630" y="4688844"/>
            <a:ext cx="3646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FF"/>
                </a:solidFill>
                <a:latin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láy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bộ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phận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4703320" y="4585054"/>
            <a:ext cx="254587" cy="83820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291572" y="1944706"/>
            <a:ext cx="8622748" cy="171289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mếu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máo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chôn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liêu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xiêu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trèo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5" name="Oval Callout 24"/>
          <p:cNvSpPr/>
          <p:nvPr/>
        </p:nvSpPr>
        <p:spPr>
          <a:xfrm>
            <a:off x="990600" y="3784953"/>
            <a:ext cx="7568669" cy="2438401"/>
          </a:xfrm>
          <a:prstGeom prst="wedgeEllipseCallou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mếu</a:t>
            </a:r>
            <a:r>
              <a:rPr lang="en-US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máo</a:t>
            </a:r>
            <a:r>
              <a:rPr lang="en-US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liêu</a:t>
            </a:r>
            <a:r>
              <a:rPr lang="en-US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xiêu</a:t>
            </a:r>
            <a:r>
              <a:rPr lang="en-US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40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3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  <p:bldP spid="23" grpId="0"/>
      <p:bldP spid="2" grpId="0" animBg="1"/>
      <p:bldP spid="25" grpId="0" animBg="1"/>
      <p:bldP spid="2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110986" y="457200"/>
            <a:ext cx="2743200" cy="533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TỪ LÁY</a:t>
            </a:r>
            <a:endParaRPr lang="en-US" sz="3200" b="1" dirty="0">
              <a:solidFill>
                <a:srgbClr val="FFFF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5" idx="2"/>
            <a:endCxn id="14" idx="0"/>
          </p:cNvCxnSpPr>
          <p:nvPr/>
        </p:nvCxnSpPr>
        <p:spPr>
          <a:xfrm>
            <a:off x="4482586" y="990600"/>
            <a:ext cx="2604014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414475" y="1600200"/>
            <a:ext cx="3110105" cy="533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láy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toàn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bộ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562600" y="1600200"/>
            <a:ext cx="3048000" cy="533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láy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bộ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phận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7427" y="2595645"/>
            <a:ext cx="3124200" cy="3657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>
            <a:endCxn id="11" idx="0"/>
          </p:cNvCxnSpPr>
          <p:nvPr/>
        </p:nvCxnSpPr>
        <p:spPr>
          <a:xfrm flipH="1">
            <a:off x="1969528" y="990600"/>
            <a:ext cx="2513058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2"/>
            <a:endCxn id="17" idx="0"/>
          </p:cNvCxnSpPr>
          <p:nvPr/>
        </p:nvCxnSpPr>
        <p:spPr>
          <a:xfrm flipH="1">
            <a:off x="1969527" y="2133600"/>
            <a:ext cx="1" cy="4620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486400" y="2628680"/>
            <a:ext cx="3124200" cy="3657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Connector 25"/>
          <p:cNvCxnSpPr>
            <a:endCxn id="25" idx="0"/>
          </p:cNvCxnSpPr>
          <p:nvPr/>
        </p:nvCxnSpPr>
        <p:spPr>
          <a:xfrm>
            <a:off x="7048499" y="2133600"/>
            <a:ext cx="1" cy="495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54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4" grpId="0" animBg="1"/>
      <p:bldP spid="17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7325" y="914400"/>
            <a:ext cx="800327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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Ý:</a:t>
            </a: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ấp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úng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ắng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3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du: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ào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ào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ăng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ẳng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ầm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ầm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90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079067" y="304800"/>
            <a:ext cx="4159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849120"/>
            <a:ext cx="84218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nho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xôn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xao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xiêu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xiêu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mênh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long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Arial" charset="0"/>
                <a:cs typeface="Arial" charset="0"/>
              </a:rPr>
              <a:t>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009055"/>
              </p:ext>
            </p:extLst>
          </p:nvPr>
        </p:nvGraphicFramePr>
        <p:xfrm>
          <a:off x="76200" y="2362200"/>
          <a:ext cx="89916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4495800"/>
              </a:tblGrid>
              <a:tr h="88392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3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LÁY TOÀN BỘ</a:t>
                      </a:r>
                      <a:endParaRPr lang="en-US" sz="3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3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LÁY BỘ PHẬN</a:t>
                      </a:r>
                      <a:endParaRPr lang="en-US" sz="3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8839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8839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8839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8839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415268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0" y="51054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Mênh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3303657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0" y="4213086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Xôn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0" y="3351038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0" y="5946243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8200" y="5128304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Xiêu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xiêu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34000" y="59436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lanh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19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3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2" grpId="0"/>
      <p:bldP spid="13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1671</TotalTime>
  <Words>1378</Words>
  <Application>Microsoft Office PowerPoint</Application>
  <PresentationFormat>On-screen Show (4:3)</PresentationFormat>
  <Paragraphs>190</Paragraphs>
  <Slides>22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Office Theme</vt:lpstr>
      <vt:lpstr>3_Office Theme</vt:lpstr>
      <vt:lpstr>4_Office Theme</vt:lpstr>
      <vt:lpstr>6_Office Theme</vt:lpstr>
      <vt:lpstr>7_Office Theme</vt:lpstr>
      <vt:lpstr>9_Office Theme</vt:lpstr>
      <vt:lpstr>11_Office Theme</vt:lpstr>
      <vt:lpstr>1_Office Theme</vt:lpstr>
      <vt:lpstr>2_Office Theme</vt:lpstr>
      <vt:lpstr>12_Office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Hoàng Liêm</dc:creator>
  <cp:lastModifiedBy>steven nguyen</cp:lastModifiedBy>
  <cp:revision>246</cp:revision>
  <dcterms:created xsi:type="dcterms:W3CDTF">2016-08-25T13:08:37Z</dcterms:created>
  <dcterms:modified xsi:type="dcterms:W3CDTF">2021-09-23T07:22:54Z</dcterms:modified>
</cp:coreProperties>
</file>